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Montserrat Medium"/>
      <p:regular r:id="rId25"/>
      <p:bold r:id="rId26"/>
      <p:italic r:id="rId27"/>
      <p:boldItalic r:id="rId28"/>
    </p:embeddedFont>
    <p:embeddedFont>
      <p:font typeface="Montserrat ExtraLight"/>
      <p:regular r:id="rId29"/>
      <p:bold r:id="rId30"/>
      <p:italic r:id="rId31"/>
      <p:boldItalic r:id="rId32"/>
    </p:embeddedFont>
    <p:embeddedFont>
      <p:font typeface="Montserrat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italic.fntdata"/><Relationship Id="rId30" Type="http://schemas.openxmlformats.org/officeDocument/2006/relationships/font" Target="fonts/MontserratExtraLight-bold.fntdata"/><Relationship Id="rId11" Type="http://schemas.openxmlformats.org/officeDocument/2006/relationships/slide" Target="slides/slide7.xml"/><Relationship Id="rId33" Type="http://schemas.openxmlformats.org/officeDocument/2006/relationships/font" Target="fonts/MontserratExtraBold-bold.fntdata"/><Relationship Id="rId10" Type="http://schemas.openxmlformats.org/officeDocument/2006/relationships/slide" Target="slides/slide6.xml"/><Relationship Id="rId32" Type="http://schemas.openxmlformats.org/officeDocument/2006/relationships/font" Target="fonts/MontserratExtraLight-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ontserratExtraBol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c5ffc44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c5ffc44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c5ffc44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c5ffc44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c5ffc447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c5ffc447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Handy </a:t>
            </a:r>
            <a:r>
              <a:rPr lang="en"/>
              <a:t>balloon</a:t>
            </a:r>
            <a:r>
              <a:rPr lang="en"/>
              <a:t> hunter </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shifa khousain </a:t>
            </a:r>
            <a:endParaRPr/>
          </a:p>
        </p:txBody>
      </p:sp>
      <p:sp>
        <p:nvSpPr>
          <p:cNvPr id="160" name="Google Shape;160;p36"/>
          <p:cNvSpPr txBox="1"/>
          <p:nvPr>
            <p:ph type="ctrTitle"/>
          </p:nvPr>
        </p:nvSpPr>
        <p:spPr>
          <a:xfrm>
            <a:off x="1619775" y="2624375"/>
            <a:ext cx="5754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Computer vision python game </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45"/>
          <p:cNvSpPr txBox="1"/>
          <p:nvPr>
            <p:ph type="ctrTitle"/>
          </p:nvPr>
        </p:nvSpPr>
        <p:spPr>
          <a:xfrm>
            <a:off x="-744125" y="203900"/>
            <a:ext cx="6001200" cy="7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Objective </a:t>
            </a:r>
            <a:endParaRPr sz="3400"/>
          </a:p>
        </p:txBody>
      </p:sp>
      <p:sp>
        <p:nvSpPr>
          <p:cNvPr id="221" name="Google Shape;221;p45"/>
          <p:cNvSpPr txBox="1"/>
          <p:nvPr>
            <p:ph idx="1" type="subTitle"/>
          </p:nvPr>
        </p:nvSpPr>
        <p:spPr>
          <a:xfrm>
            <a:off x="312600" y="724625"/>
            <a:ext cx="8567700" cy="43053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sz="1600">
                <a:solidFill>
                  <a:schemeClr val="lt1"/>
                </a:solidFill>
                <a:latin typeface="Arial"/>
                <a:ea typeface="Arial"/>
                <a:cs typeface="Arial"/>
                <a:sym typeface="Arial"/>
              </a:rPr>
              <a:t>4.  user interaction:</a:t>
            </a:r>
            <a:endParaRPr sz="16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rPr lang="en" sz="1600">
                <a:solidFill>
                  <a:schemeClr val="lt1"/>
                </a:solidFill>
                <a:latin typeface="Arial"/>
                <a:ea typeface="Arial"/>
                <a:cs typeface="Arial"/>
                <a:sym typeface="Arial"/>
              </a:rPr>
              <a:t>·</a:t>
            </a:r>
            <a:r>
              <a:rPr lang="en" sz="1600">
                <a:solidFill>
                  <a:schemeClr val="lt1"/>
                </a:solidFill>
                <a:latin typeface="Times New Roman"/>
                <a:ea typeface="Times New Roman"/>
                <a:cs typeface="Times New Roman"/>
                <a:sym typeface="Times New Roman"/>
              </a:rPr>
              <a:t>  	</a:t>
            </a:r>
            <a:r>
              <a:rPr lang="en" sz="1600">
                <a:solidFill>
                  <a:schemeClr val="lt1"/>
                </a:solidFill>
                <a:latin typeface="Arial"/>
                <a:ea typeface="Arial"/>
                <a:cs typeface="Arial"/>
                <a:sym typeface="Arial"/>
              </a:rPr>
              <a:t>Develop an interactive user interface that allows players to control the Game using hand gestures or other innovative input methods, demonstrating the capabilities of computer vision.</a:t>
            </a:r>
            <a:endParaRPr sz="1600">
              <a:solidFill>
                <a:schemeClr val="lt1"/>
              </a:solidFill>
              <a:latin typeface="Arial"/>
              <a:ea typeface="Arial"/>
              <a:cs typeface="Arial"/>
              <a:sym typeface="Arial"/>
            </a:endParaRPr>
          </a:p>
          <a:p>
            <a:pPr indent="-228600" lvl="0" marL="0" rtl="0" algn="l">
              <a:lnSpc>
                <a:spcPct val="115000"/>
              </a:lnSpc>
              <a:spcBef>
                <a:spcPts val="1200"/>
              </a:spcBef>
              <a:spcAft>
                <a:spcPts val="0"/>
              </a:spcAft>
              <a:buNone/>
            </a:pPr>
            <a:r>
              <a:rPr lang="en" sz="1600">
                <a:solidFill>
                  <a:schemeClr val="lt1"/>
                </a:solidFill>
                <a:latin typeface="Arial"/>
                <a:ea typeface="Arial"/>
                <a:cs typeface="Arial"/>
                <a:sym typeface="Arial"/>
              </a:rPr>
              <a:t>5.  Technology showcase:</a:t>
            </a:r>
            <a:endParaRPr sz="16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rPr lang="en" sz="1600">
                <a:solidFill>
                  <a:schemeClr val="lt1"/>
                </a:solidFill>
                <a:latin typeface="Arial"/>
                <a:ea typeface="Arial"/>
                <a:cs typeface="Arial"/>
                <a:sym typeface="Arial"/>
              </a:rPr>
              <a:t>·</a:t>
            </a:r>
            <a:r>
              <a:rPr lang="en" sz="1600">
                <a:solidFill>
                  <a:schemeClr val="lt1"/>
                </a:solidFill>
                <a:latin typeface="Times New Roman"/>
                <a:ea typeface="Times New Roman"/>
                <a:cs typeface="Times New Roman"/>
                <a:sym typeface="Times New Roman"/>
              </a:rPr>
              <a:t>  	</a:t>
            </a:r>
            <a:r>
              <a:rPr lang="en" sz="1600">
                <a:solidFill>
                  <a:schemeClr val="lt1"/>
                </a:solidFill>
                <a:latin typeface="Arial"/>
                <a:ea typeface="Arial"/>
                <a:cs typeface="Arial"/>
                <a:sym typeface="Arial"/>
              </a:rPr>
              <a:t>Showcase the capabilities of computer vision and how it can be applied to create immersive and innovative gaming experiences.</a:t>
            </a:r>
            <a:endParaRPr sz="1600">
              <a:solidFill>
                <a:schemeClr val="lt1"/>
              </a:solidFill>
              <a:latin typeface="Arial"/>
              <a:ea typeface="Arial"/>
              <a:cs typeface="Arial"/>
              <a:sym typeface="Arial"/>
            </a:endParaRPr>
          </a:p>
          <a:p>
            <a:pPr indent="0" lvl="0" marL="482600" rtl="0" algn="l">
              <a:lnSpc>
                <a:spcPct val="115000"/>
              </a:lnSpc>
              <a:spcBef>
                <a:spcPts val="1200"/>
              </a:spcBef>
              <a:spcAft>
                <a:spcPts val="0"/>
              </a:spcAft>
              <a:buNone/>
            </a:pPr>
            <a:r>
              <a:rPr lang="en" sz="1600">
                <a:solidFill>
                  <a:schemeClr val="lt1"/>
                </a:solidFill>
                <a:latin typeface="Arial"/>
                <a:ea typeface="Arial"/>
                <a:cs typeface="Arial"/>
                <a:sym typeface="Arial"/>
              </a:rPr>
              <a:t>Research and Experimentation:</a:t>
            </a:r>
            <a:endParaRPr sz="1600">
              <a:solidFill>
                <a:schemeClr val="lt1"/>
              </a:solidFill>
              <a:latin typeface="Arial"/>
              <a:ea typeface="Arial"/>
              <a:cs typeface="Arial"/>
              <a:sym typeface="Arial"/>
            </a:endParaRPr>
          </a:p>
          <a:p>
            <a:pPr indent="-228600" lvl="0" marL="482600" rtl="0" algn="l">
              <a:lnSpc>
                <a:spcPct val="115000"/>
              </a:lnSpc>
              <a:spcBef>
                <a:spcPts val="1200"/>
              </a:spcBef>
              <a:spcAft>
                <a:spcPts val="1200"/>
              </a:spcAft>
              <a:buNone/>
            </a:pPr>
            <a:r>
              <a:rPr lang="en" sz="1600">
                <a:solidFill>
                  <a:schemeClr val="lt1"/>
                </a:solidFill>
                <a:latin typeface="Arial"/>
                <a:ea typeface="Arial"/>
                <a:cs typeface="Arial"/>
                <a:sym typeface="Arial"/>
              </a:rPr>
              <a:t>·</a:t>
            </a:r>
            <a:r>
              <a:rPr lang="en" sz="1600">
                <a:solidFill>
                  <a:schemeClr val="lt1"/>
                </a:solidFill>
                <a:latin typeface="Times New Roman"/>
                <a:ea typeface="Times New Roman"/>
                <a:cs typeface="Times New Roman"/>
                <a:sym typeface="Times New Roman"/>
              </a:rPr>
              <a:t>  	</a:t>
            </a:r>
            <a:r>
              <a:rPr lang="en" sz="1600">
                <a:solidFill>
                  <a:schemeClr val="lt1"/>
                </a:solidFill>
                <a:latin typeface="Arial"/>
                <a:ea typeface="Arial"/>
                <a:cs typeface="Arial"/>
                <a:sym typeface="Arial"/>
              </a:rPr>
              <a:t>Use the project as an opportunity to experiment with computer vision algorithms, machine learning techniques, or other technical aspects, and gather data for research purposes. </a:t>
            </a:r>
            <a:endParaRPr sz="16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6"/>
          <p:cNvSpPr txBox="1"/>
          <p:nvPr>
            <p:ph type="title"/>
          </p:nvPr>
        </p:nvSpPr>
        <p:spPr>
          <a:xfrm>
            <a:off x="610975" y="816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27" name="Google Shape;227;p46"/>
          <p:cNvSpPr txBox="1"/>
          <p:nvPr>
            <p:ph idx="1" type="body"/>
          </p:nvPr>
        </p:nvSpPr>
        <p:spPr>
          <a:xfrm>
            <a:off x="610975" y="1136675"/>
            <a:ext cx="8298000" cy="38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HARDWARE REQUIREMENTS </a:t>
            </a:r>
            <a:endParaRPr sz="1900"/>
          </a:p>
          <a:p>
            <a:pPr indent="0" lvl="0" marL="0" rtl="0" algn="l">
              <a:spcBef>
                <a:spcPts val="1600"/>
              </a:spcBef>
              <a:spcAft>
                <a:spcPts val="0"/>
              </a:spcAft>
              <a:buNone/>
            </a:pPr>
            <a:r>
              <a:rPr lang="en" sz="1900"/>
              <a:t>LAPTOP/PC </a:t>
            </a:r>
            <a:endParaRPr sz="1900"/>
          </a:p>
          <a:p>
            <a:pPr indent="0" lvl="0" marL="0" rtl="0" algn="l">
              <a:spcBef>
                <a:spcPts val="1600"/>
              </a:spcBef>
              <a:spcAft>
                <a:spcPts val="0"/>
              </a:spcAft>
              <a:buNone/>
            </a:pPr>
            <a:r>
              <a:rPr lang="en" sz="1900"/>
              <a:t>CAMERA </a:t>
            </a:r>
            <a:endParaRPr sz="1900"/>
          </a:p>
          <a:p>
            <a:pPr indent="0" lvl="0" marL="0" rtl="0" algn="l">
              <a:spcBef>
                <a:spcPts val="1600"/>
              </a:spcBef>
              <a:spcAft>
                <a:spcPts val="0"/>
              </a:spcAft>
              <a:buNone/>
            </a:pPr>
            <a:r>
              <a:t/>
            </a:r>
            <a:endParaRPr sz="1900"/>
          </a:p>
          <a:p>
            <a:pPr indent="0" lvl="0" marL="0" rtl="0" algn="l">
              <a:spcBef>
                <a:spcPts val="1600"/>
              </a:spcBef>
              <a:spcAft>
                <a:spcPts val="0"/>
              </a:spcAft>
              <a:buNone/>
            </a:pPr>
            <a:r>
              <a:rPr lang="en" sz="1900"/>
              <a:t>Software requirement </a:t>
            </a:r>
            <a:endParaRPr sz="1900"/>
          </a:p>
          <a:p>
            <a:pPr indent="-228600" lvl="0" marL="685800" rtl="0" algn="l">
              <a:lnSpc>
                <a:spcPct val="115000"/>
              </a:lnSpc>
              <a:spcBef>
                <a:spcPts val="16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  </a:t>
            </a:r>
            <a:r>
              <a:rPr lang="en" sz="2300">
                <a:solidFill>
                  <a:srgbClr val="000000"/>
                </a:solidFill>
                <a:highlight>
                  <a:srgbClr val="FFFFFF"/>
                </a:highlight>
                <a:latin typeface="Arial"/>
                <a:ea typeface="Arial"/>
                <a:cs typeface="Arial"/>
                <a:sym typeface="Arial"/>
              </a:rPr>
              <a:t>Visual C++ Redistributable</a:t>
            </a:r>
            <a:endParaRPr sz="2300">
              <a:solidFill>
                <a:srgbClr val="000000"/>
              </a:solidFill>
              <a:highlight>
                <a:srgbClr val="FFFFFF"/>
              </a:highlight>
              <a:latin typeface="Arial"/>
              <a:ea typeface="Arial"/>
              <a:cs typeface="Arial"/>
              <a:sym typeface="Arial"/>
            </a:endParaRPr>
          </a:p>
          <a:p>
            <a:pPr indent="-228600" lvl="0" marL="685800" rtl="0" algn="l">
              <a:lnSpc>
                <a:spcPct val="115000"/>
              </a:lnSpc>
              <a:spcBef>
                <a:spcPts val="5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 </a:t>
            </a:r>
            <a:r>
              <a:rPr lang="en" sz="2300">
                <a:solidFill>
                  <a:srgbClr val="000000"/>
                </a:solidFill>
                <a:highlight>
                  <a:srgbClr val="FFFFFF"/>
                </a:highlight>
                <a:latin typeface="Arial"/>
                <a:ea typeface="Arial"/>
                <a:cs typeface="Arial"/>
                <a:sym typeface="Arial"/>
              </a:rPr>
              <a:t>DirectX End-User Runtime</a:t>
            </a:r>
            <a:endParaRPr sz="2300">
              <a:solidFill>
                <a:srgbClr val="000000"/>
              </a:solidFill>
              <a:highlight>
                <a:srgbClr val="FFFFFF"/>
              </a:highlight>
              <a:latin typeface="Arial"/>
              <a:ea typeface="Arial"/>
              <a:cs typeface="Arial"/>
              <a:sym typeface="Arial"/>
            </a:endParaRPr>
          </a:p>
          <a:p>
            <a:pPr indent="0" lvl="0" marL="0" rtl="0" algn="l">
              <a:spcBef>
                <a:spcPts val="500"/>
              </a:spcBef>
              <a:spcAft>
                <a:spcPts val="1600"/>
              </a:spcAft>
              <a:buNone/>
            </a:pPr>
            <a:r>
              <a:t/>
            </a:r>
            <a:endParaRPr/>
          </a:p>
        </p:txBody>
      </p:sp>
      <p:cxnSp>
        <p:nvCxnSpPr>
          <p:cNvPr id="228" name="Google Shape;228;p46"/>
          <p:cNvCxnSpPr/>
          <p:nvPr/>
        </p:nvCxnSpPr>
        <p:spPr>
          <a:xfrm>
            <a:off x="713625" y="552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7"/>
          <p:cNvSpPr txBox="1"/>
          <p:nvPr>
            <p:ph type="title"/>
          </p:nvPr>
        </p:nvSpPr>
        <p:spPr>
          <a:xfrm>
            <a:off x="610975" y="816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LIBRARY </a:t>
            </a:r>
            <a:r>
              <a:rPr lang="en"/>
              <a:t>REQUIREMENTS </a:t>
            </a:r>
            <a:endParaRPr/>
          </a:p>
        </p:txBody>
      </p:sp>
      <p:sp>
        <p:nvSpPr>
          <p:cNvPr id="234" name="Google Shape;234;p47"/>
          <p:cNvSpPr txBox="1"/>
          <p:nvPr>
            <p:ph idx="1" type="body"/>
          </p:nvPr>
        </p:nvSpPr>
        <p:spPr>
          <a:xfrm>
            <a:off x="610975" y="1136675"/>
            <a:ext cx="8298000" cy="3879000"/>
          </a:xfrm>
          <a:prstGeom prst="rect">
            <a:avLst/>
          </a:prstGeom>
        </p:spPr>
        <p:txBody>
          <a:bodyPr anchorCtr="0" anchor="t" bIns="91425" lIns="91425" spcFirstLastPara="1" rIns="91425" wrap="square" tIns="91425">
            <a:noAutofit/>
          </a:bodyPr>
          <a:lstStyle/>
          <a:p>
            <a:pPr indent="-228600" lvl="0" marL="685800" rtl="0" algn="l">
              <a:lnSpc>
                <a:spcPct val="115000"/>
              </a:lnSpc>
              <a:spcBef>
                <a:spcPts val="0"/>
              </a:spcBef>
              <a:spcAft>
                <a:spcPts val="0"/>
              </a:spcAft>
              <a:buNone/>
            </a:pPr>
            <a:r>
              <a:rPr lang="en" sz="2300">
                <a:latin typeface="Arial"/>
                <a:ea typeface="Arial"/>
                <a:cs typeface="Arial"/>
                <a:sym typeface="Arial"/>
              </a:rPr>
              <a:t>PYCHARM </a:t>
            </a:r>
            <a:endParaRPr sz="2300">
              <a:latin typeface="Arial"/>
              <a:ea typeface="Arial"/>
              <a:cs typeface="Arial"/>
              <a:sym typeface="Arial"/>
            </a:endParaRPr>
          </a:p>
          <a:p>
            <a:pPr indent="-228600" lvl="0" marL="685800" rtl="0" algn="l">
              <a:lnSpc>
                <a:spcPct val="115000"/>
              </a:lnSpc>
              <a:spcBef>
                <a:spcPts val="500"/>
              </a:spcBef>
              <a:spcAft>
                <a:spcPts val="0"/>
              </a:spcAft>
              <a:buNone/>
            </a:pPr>
            <a:r>
              <a:rPr lang="en" sz="2300">
                <a:latin typeface="Arial"/>
                <a:ea typeface="Arial"/>
                <a:cs typeface="Arial"/>
                <a:sym typeface="Arial"/>
              </a:rPr>
              <a:t>      PYGAME </a:t>
            </a:r>
            <a:endParaRPr sz="2300">
              <a:latin typeface="Arial"/>
              <a:ea typeface="Arial"/>
              <a:cs typeface="Arial"/>
              <a:sym typeface="Arial"/>
            </a:endParaRPr>
          </a:p>
          <a:p>
            <a:pPr indent="-228600" lvl="0" marL="685800" rtl="0" algn="l">
              <a:lnSpc>
                <a:spcPct val="115000"/>
              </a:lnSpc>
              <a:spcBef>
                <a:spcPts val="500"/>
              </a:spcBef>
              <a:spcAft>
                <a:spcPts val="0"/>
              </a:spcAft>
              <a:buNone/>
            </a:pPr>
            <a:r>
              <a:rPr lang="en" sz="2300">
                <a:latin typeface="Arial"/>
                <a:ea typeface="Arial"/>
                <a:cs typeface="Arial"/>
                <a:sym typeface="Arial"/>
              </a:rPr>
              <a:t>      CV ZONE </a:t>
            </a:r>
            <a:endParaRPr sz="2300">
              <a:latin typeface="Arial"/>
              <a:ea typeface="Arial"/>
              <a:cs typeface="Arial"/>
              <a:sym typeface="Arial"/>
            </a:endParaRPr>
          </a:p>
          <a:p>
            <a:pPr indent="-228600" lvl="0" marL="685800" rtl="0" algn="l">
              <a:lnSpc>
                <a:spcPct val="115000"/>
              </a:lnSpc>
              <a:spcBef>
                <a:spcPts val="500"/>
              </a:spcBef>
              <a:spcAft>
                <a:spcPts val="0"/>
              </a:spcAft>
              <a:buNone/>
            </a:pPr>
            <a:r>
              <a:rPr lang="en" sz="2300">
                <a:latin typeface="Arial"/>
                <a:ea typeface="Arial"/>
                <a:cs typeface="Arial"/>
                <a:sym typeface="Arial"/>
              </a:rPr>
              <a:t>      OPENCV </a:t>
            </a:r>
            <a:endParaRPr sz="2300">
              <a:latin typeface="Arial"/>
              <a:ea typeface="Arial"/>
              <a:cs typeface="Arial"/>
              <a:sym typeface="Arial"/>
            </a:endParaRPr>
          </a:p>
          <a:p>
            <a:pPr indent="-228600" lvl="0" marL="685800" rtl="0" algn="l">
              <a:lnSpc>
                <a:spcPct val="115000"/>
              </a:lnSpc>
              <a:spcBef>
                <a:spcPts val="500"/>
              </a:spcBef>
              <a:spcAft>
                <a:spcPts val="0"/>
              </a:spcAft>
              <a:buNone/>
            </a:pPr>
            <a:r>
              <a:rPr lang="en" sz="2300">
                <a:latin typeface="Arial"/>
                <a:ea typeface="Arial"/>
                <a:cs typeface="Arial"/>
                <a:sym typeface="Arial"/>
              </a:rPr>
              <a:t>      MEDIAPIPE </a:t>
            </a:r>
            <a:endParaRPr sz="2300">
              <a:latin typeface="Arial"/>
              <a:ea typeface="Arial"/>
              <a:cs typeface="Arial"/>
              <a:sym typeface="Arial"/>
            </a:endParaRPr>
          </a:p>
          <a:p>
            <a:pPr indent="-228600" lvl="0" marL="685800" rtl="0" algn="l">
              <a:lnSpc>
                <a:spcPct val="115000"/>
              </a:lnSpc>
              <a:spcBef>
                <a:spcPts val="500"/>
              </a:spcBef>
              <a:spcAft>
                <a:spcPts val="0"/>
              </a:spcAft>
              <a:buNone/>
            </a:pPr>
            <a:r>
              <a:rPr lang="en" sz="2300">
                <a:latin typeface="Arial"/>
                <a:ea typeface="Arial"/>
                <a:cs typeface="Arial"/>
                <a:sym typeface="Arial"/>
              </a:rPr>
              <a:t>      NUMPY </a:t>
            </a:r>
            <a:endParaRPr sz="2300">
              <a:latin typeface="Arial"/>
              <a:ea typeface="Arial"/>
              <a:cs typeface="Arial"/>
              <a:sym typeface="Arial"/>
            </a:endParaRPr>
          </a:p>
          <a:p>
            <a:pPr indent="0" lvl="0" marL="0" rtl="0" algn="l">
              <a:spcBef>
                <a:spcPts val="500"/>
              </a:spcBef>
              <a:spcAft>
                <a:spcPts val="1600"/>
              </a:spcAft>
              <a:buNone/>
            </a:pPr>
            <a:r>
              <a:t/>
            </a:r>
            <a:endParaRPr/>
          </a:p>
        </p:txBody>
      </p:sp>
      <p:cxnSp>
        <p:nvCxnSpPr>
          <p:cNvPr id="235" name="Google Shape;235;p47"/>
          <p:cNvCxnSpPr/>
          <p:nvPr/>
        </p:nvCxnSpPr>
        <p:spPr>
          <a:xfrm>
            <a:off x="756250" y="655547"/>
            <a:ext cx="4060500" cy="12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48"/>
          <p:cNvSpPr txBox="1"/>
          <p:nvPr>
            <p:ph type="title"/>
          </p:nvPr>
        </p:nvSpPr>
        <p:spPr>
          <a:xfrm>
            <a:off x="1100002" y="526358"/>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a:t>
            </a:r>
            <a:endParaRPr/>
          </a:p>
        </p:txBody>
      </p:sp>
      <p:cxnSp>
        <p:nvCxnSpPr>
          <p:cNvPr id="241" name="Google Shape;241;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ph type="title"/>
          </p:nvPr>
        </p:nvSpPr>
        <p:spPr>
          <a:xfrm>
            <a:off x="5337175" y="13733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HAND DETECTION </a:t>
            </a:r>
            <a:endParaRPr/>
          </a:p>
        </p:txBody>
      </p:sp>
      <p:sp>
        <p:nvSpPr>
          <p:cNvPr id="247" name="Google Shape;247;p49"/>
          <p:cNvSpPr txBox="1"/>
          <p:nvPr>
            <p:ph idx="1" type="body"/>
          </p:nvPr>
        </p:nvSpPr>
        <p:spPr>
          <a:xfrm>
            <a:off x="5337175" y="2670075"/>
            <a:ext cx="2837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MEDIAPIPE </a:t>
            </a:r>
            <a:endParaRPr/>
          </a:p>
        </p:txBody>
      </p:sp>
      <p:cxnSp>
        <p:nvCxnSpPr>
          <p:cNvPr id="248" name="Google Shape;248;p49"/>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49" name="Google Shape;249;p49"/>
          <p:cNvPicPr preferRelativeResize="0"/>
          <p:nvPr/>
        </p:nvPicPr>
        <p:blipFill rotWithShape="1">
          <a:blip r:embed="rId3">
            <a:alphaModFix/>
          </a:blip>
          <a:srcRect b="0" l="13132" r="13132" t="0"/>
          <a:stretch/>
        </p:blipFill>
        <p:spPr>
          <a:xfrm>
            <a:off x="-422250" y="-236700"/>
            <a:ext cx="4714800" cy="5616900"/>
          </a:xfrm>
          <a:prstGeom prst="flowChartDelay">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ph type="title"/>
          </p:nvPr>
        </p:nvSpPr>
        <p:spPr>
          <a:xfrm>
            <a:off x="738825" y="1875525"/>
            <a:ext cx="7843200" cy="235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"Unlock the magic of computer vision and Python gaming as we embark on a journey to detect balloons and pop them with the wave of your hand—because in this digital realm, fun knows no bounds! 🎈✨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1"/>
          <p:cNvSpPr txBox="1"/>
          <p:nvPr>
            <p:ph type="title"/>
          </p:nvPr>
        </p:nvSpPr>
        <p:spPr>
          <a:xfrm>
            <a:off x="697550" y="880950"/>
            <a:ext cx="7302000" cy="14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 </a:t>
            </a:r>
            <a:endParaRPr/>
          </a:p>
          <a:p>
            <a:pPr indent="0" lvl="0" marL="0" rtl="0" algn="l">
              <a:spcBef>
                <a:spcPts val="0"/>
              </a:spcBef>
              <a:spcAft>
                <a:spcPts val="0"/>
              </a:spcAft>
              <a:buNone/>
            </a:pPr>
            <a:r>
              <a:rPr lang="en"/>
              <a:t>FOR YOUR TIME.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56675"/>
            <a:ext cx="5735700" cy="941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600">
                <a:solidFill>
                  <a:schemeClr val="lt1"/>
                </a:solidFill>
                <a:latin typeface="Arial"/>
                <a:ea typeface="Arial"/>
                <a:cs typeface="Arial"/>
                <a:sym typeface="Arial"/>
              </a:rPr>
              <a:t>Abstraction </a:t>
            </a:r>
            <a:endParaRPr b="1" sz="2600">
              <a:solidFill>
                <a:schemeClr val="lt1"/>
              </a:solidFill>
              <a:latin typeface="Arial"/>
              <a:ea typeface="Arial"/>
              <a:cs typeface="Arial"/>
              <a:sym typeface="Arial"/>
            </a:endParaRPr>
          </a:p>
          <a:p>
            <a:pPr indent="0" lvl="0" marL="0" rtl="0" algn="l">
              <a:spcBef>
                <a:spcPts val="1200"/>
              </a:spcBef>
              <a:spcAft>
                <a:spcPts val="0"/>
              </a:spcAft>
              <a:buNone/>
            </a:pPr>
            <a:r>
              <a:t/>
            </a:r>
            <a:endParaRPr/>
          </a:p>
        </p:txBody>
      </p:sp>
      <p:sp>
        <p:nvSpPr>
          <p:cNvPr id="167" name="Google Shape;167;p37"/>
          <p:cNvSpPr txBox="1"/>
          <p:nvPr>
            <p:ph idx="1" type="body"/>
          </p:nvPr>
        </p:nvSpPr>
        <p:spPr>
          <a:xfrm>
            <a:off x="985950" y="7345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latin typeface="Arial"/>
                <a:ea typeface="Arial"/>
                <a:cs typeface="Arial"/>
                <a:sym typeface="Arial"/>
              </a:rPr>
              <a:t>My project is basically based on computer vision and augmented reality, where I have connected my laptop’s camera to a python program using OpenCV and CVZone package.</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The very next thing is to create a game environment window and to do that python got me with libraries such as pygame.</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In order to add some functionality into the game there is an image and score booth.</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The functionality also includes hand detection and to do that I have included some packages like mediapipe.</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Let’s talk about how actually my project works</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So basically it’s a complete computer vision game where you have to pop balloon with your hand gesture in the form of AR.</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The program is set in such a way that the balloon is moved randomly on the screen and the speed of the balloon keeps incrementing which gives out a great experience to the player.</a:t>
            </a:r>
            <a:endParaRPr sz="1100">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The scores are set by counting the number of balloons being popped in a particular given time span.</a:t>
            </a:r>
            <a:endParaRPr sz="1100">
              <a:latin typeface="Arial"/>
              <a:ea typeface="Arial"/>
              <a:cs typeface="Arial"/>
              <a:sym typeface="Arial"/>
            </a:endParaRPr>
          </a:p>
          <a:p>
            <a:pPr indent="0" lvl="0" marL="0" rtl="0" algn="l">
              <a:spcBef>
                <a:spcPts val="1200"/>
              </a:spcBef>
              <a:spcAft>
                <a:spcPts val="0"/>
              </a:spcAft>
              <a:buNone/>
            </a:pPr>
            <a:r>
              <a:t/>
            </a:r>
            <a:endParaRPr sz="250"/>
          </a:p>
          <a:p>
            <a:pPr indent="0" lvl="0" marL="0" rtl="0" algn="l">
              <a:spcBef>
                <a:spcPts val="0"/>
              </a:spcBef>
              <a:spcAft>
                <a:spcPts val="1600"/>
              </a:spcAft>
              <a:buNone/>
            </a:pPr>
            <a:r>
              <a:t/>
            </a:r>
            <a:endParaRPr sz="250"/>
          </a:p>
        </p:txBody>
      </p:sp>
      <p:cxnSp>
        <p:nvCxnSpPr>
          <p:cNvPr id="168" name="Google Shape;168;p37"/>
          <p:cNvCxnSpPr/>
          <p:nvPr/>
        </p:nvCxnSpPr>
        <p:spPr>
          <a:xfrm>
            <a:off x="1054625" y="6271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CV</a:t>
            </a:r>
            <a:endParaRPr/>
          </a:p>
        </p:txBody>
      </p:sp>
      <p:sp>
        <p:nvSpPr>
          <p:cNvPr id="174" name="Google Shape;174;p38"/>
          <p:cNvSpPr txBox="1"/>
          <p:nvPr>
            <p:ph idx="1" type="subTitle"/>
          </p:nvPr>
        </p:nvSpPr>
        <p:spPr>
          <a:xfrm>
            <a:off x="4144050" y="3549850"/>
            <a:ext cx="4295700" cy="7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Knowing more about COMPUTER VISION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Predicting</a:t>
            </a:r>
            <a:r>
              <a:rPr lang="en"/>
              <a:t> the future </a:t>
            </a:r>
            <a:r>
              <a:rPr lang="en"/>
              <a:t>isn't</a:t>
            </a:r>
            <a:r>
              <a:rPr lang="en"/>
              <a:t> magic, its artificial </a:t>
            </a:r>
            <a:r>
              <a:rPr lang="en"/>
              <a:t>intelligence</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3762677" y="3177750"/>
            <a:ext cx="45210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Pygame</a:t>
            </a:r>
            <a:r>
              <a:rPr lang="en" sz="6000"/>
              <a:t> </a:t>
            </a:r>
            <a:endParaRPr/>
          </a:p>
        </p:txBody>
      </p:sp>
      <p:sp>
        <p:nvSpPr>
          <p:cNvPr id="185" name="Google Shape;185;p4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a:t>
            </a:r>
            <a:endParaRPr/>
          </a:p>
        </p:txBody>
      </p:sp>
      <p:sp>
        <p:nvSpPr>
          <p:cNvPr id="186" name="Google Shape;186;p4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4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654325" y="2009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solidFill>
                <a:schemeClr val="accent1"/>
              </a:solidFill>
            </a:endParaRPr>
          </a:p>
        </p:txBody>
      </p:sp>
      <p:sp>
        <p:nvSpPr>
          <p:cNvPr id="193" name="Google Shape;193;p41"/>
          <p:cNvSpPr txBox="1"/>
          <p:nvPr>
            <p:ph idx="1" type="body"/>
          </p:nvPr>
        </p:nvSpPr>
        <p:spPr>
          <a:xfrm>
            <a:off x="213125" y="880925"/>
            <a:ext cx="8553300" cy="3807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latin typeface="Arial"/>
                <a:ea typeface="Arial"/>
                <a:cs typeface="Arial"/>
                <a:sym typeface="Arial"/>
              </a:rPr>
              <a:t>In the dynamic realm of computer vision and augmented reality, where technology converges with interactive entertainment, this project present an innovative and captivating project that pushes the boundaries of gaming and immersion, this project seamlessly combines the power of computer vision with the magic of augmented reality to deliver a unique gaming experience.</a:t>
            </a:r>
            <a:endParaRPr sz="1500">
              <a:latin typeface="Arial"/>
              <a:ea typeface="Arial"/>
              <a:cs typeface="Arial"/>
              <a:sym typeface="Arial"/>
            </a:endParaRPr>
          </a:p>
          <a:p>
            <a:pPr indent="0" lvl="0" marL="0" rtl="0" algn="l">
              <a:lnSpc>
                <a:spcPct val="115000"/>
              </a:lnSpc>
              <a:spcBef>
                <a:spcPts val="1200"/>
              </a:spcBef>
              <a:spcAft>
                <a:spcPts val="0"/>
              </a:spcAft>
              <a:buNone/>
            </a:pPr>
            <a:r>
              <a:rPr lang="en" sz="1500">
                <a:latin typeface="Arial"/>
                <a:ea typeface="Arial"/>
                <a:cs typeface="Arial"/>
                <a:sym typeface="Arial"/>
              </a:rPr>
              <a:t>Imagine a world where your laptop’s camera becomes the gateway to an exciting game environment that comes to life on your screen. This project harnesses the capabilities of open cv and cv zone to connect your camera to a python program, setting the stage for an extraordinary gaming adventure.</a:t>
            </a:r>
            <a:endParaRPr sz="1500">
              <a:latin typeface="Arial"/>
              <a:ea typeface="Arial"/>
              <a:cs typeface="Arial"/>
              <a:sym typeface="Arial"/>
            </a:endParaRPr>
          </a:p>
          <a:p>
            <a:pPr indent="0" lvl="0" marL="0" rtl="0" algn="l">
              <a:lnSpc>
                <a:spcPct val="115000"/>
              </a:lnSpc>
              <a:spcBef>
                <a:spcPts val="1200"/>
              </a:spcBef>
              <a:spcAft>
                <a:spcPts val="0"/>
              </a:spcAft>
              <a:buNone/>
            </a:pPr>
            <a:r>
              <a:rPr lang="en" sz="1500">
                <a:latin typeface="Arial"/>
                <a:ea typeface="Arial"/>
                <a:cs typeface="Arial"/>
                <a:sym typeface="Arial"/>
              </a:rPr>
              <a:t>The journey into this immersive world doesn’t stop there. The project leverage the versatile pygame library to create a virtual gaming environment that captivates players from the moment they enter. Within this virtual world, players are presented with an exciting challenge: to pop balloons using hand gestures, all within the realm of augmented reality.</a:t>
            </a:r>
            <a:endParaRPr sz="1500">
              <a:latin typeface="Arial"/>
              <a:ea typeface="Arial"/>
              <a:cs typeface="Arial"/>
              <a:sym typeface="Arial"/>
            </a:endParaRPr>
          </a:p>
          <a:p>
            <a:pPr indent="0" lvl="0" marL="0" rtl="0" algn="l">
              <a:lnSpc>
                <a:spcPct val="115000"/>
              </a:lnSpc>
              <a:spcBef>
                <a:spcPts val="1200"/>
              </a:spcBef>
              <a:spcAft>
                <a:spcPts val="0"/>
              </a:spcAft>
              <a:buNone/>
            </a:pPr>
            <a:r>
              <a:rPr lang="en" sz="1500">
                <a:latin typeface="Arial"/>
                <a:ea typeface="Arial"/>
                <a:cs typeface="Arial"/>
                <a:sym typeface="Arial"/>
              </a:rPr>
              <a:t> </a:t>
            </a:r>
            <a:endParaRPr sz="1500">
              <a:latin typeface="Arial"/>
              <a:ea typeface="Arial"/>
              <a:cs typeface="Arial"/>
              <a:sym typeface="Arial"/>
            </a:endParaRPr>
          </a:p>
          <a:p>
            <a:pPr indent="0" lvl="0" marL="0" rtl="0" algn="l">
              <a:spcBef>
                <a:spcPts val="1200"/>
              </a:spcBef>
              <a:spcAft>
                <a:spcPts val="1600"/>
              </a:spcAft>
              <a:buNone/>
            </a:pPr>
            <a:r>
              <a:t/>
            </a:r>
            <a:endParaRPr sz="1100"/>
          </a:p>
        </p:txBody>
      </p:sp>
      <p:cxnSp>
        <p:nvCxnSpPr>
          <p:cNvPr id="194" name="Google Shape;194;p41"/>
          <p:cNvCxnSpPr/>
          <p:nvPr/>
        </p:nvCxnSpPr>
        <p:spPr>
          <a:xfrm>
            <a:off x="779950" y="200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2"/>
          <p:cNvSpPr txBox="1"/>
          <p:nvPr>
            <p:ph type="title"/>
          </p:nvPr>
        </p:nvSpPr>
        <p:spPr>
          <a:xfrm>
            <a:off x="654325" y="2009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solidFill>
                <a:schemeClr val="accent1"/>
              </a:solidFill>
            </a:endParaRPr>
          </a:p>
        </p:txBody>
      </p:sp>
      <p:sp>
        <p:nvSpPr>
          <p:cNvPr id="200" name="Google Shape;200;p42"/>
          <p:cNvSpPr txBox="1"/>
          <p:nvPr>
            <p:ph idx="1" type="body"/>
          </p:nvPr>
        </p:nvSpPr>
        <p:spPr>
          <a:xfrm>
            <a:off x="213125" y="880925"/>
            <a:ext cx="8553300" cy="3807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latin typeface="Arial"/>
                <a:ea typeface="Arial"/>
                <a:cs typeface="Arial"/>
                <a:sym typeface="Arial"/>
              </a:rPr>
              <a:t>The mechanics of the game are a testament to the power of computer vision. Balloons float freely around the screen, driven by randomness and a touch of unpredictability. As you immerse yourself in this balloon-popping frenzy, the speed of these elusive targets increases progressively, demanding your utmost focus and agility.</a:t>
            </a:r>
            <a:endParaRPr sz="1300">
              <a:latin typeface="Arial"/>
              <a:ea typeface="Arial"/>
              <a:cs typeface="Arial"/>
              <a:sym typeface="Arial"/>
            </a:endParaRPr>
          </a:p>
          <a:p>
            <a:pPr indent="0" lvl="0" marL="0" rtl="0" algn="l">
              <a:lnSpc>
                <a:spcPct val="115000"/>
              </a:lnSpc>
              <a:spcBef>
                <a:spcPts val="1200"/>
              </a:spcBef>
              <a:spcAft>
                <a:spcPts val="0"/>
              </a:spcAft>
              <a:buNone/>
            </a:pPr>
            <a:r>
              <a:rPr lang="en" sz="1300">
                <a:latin typeface="Arial"/>
                <a:ea typeface="Arial"/>
                <a:cs typeface="Arial"/>
                <a:sym typeface="Arial"/>
              </a:rPr>
              <a:t>But it’s not just about popping balloons; it’s also about achieving high scores and bragging rights. The game dynamically counts your successes, tracking the number of balloons popped within a specified time frame. Each balloon you bust adds to your score, fueling your competitive spirit and encouraging you to outdo yourself.</a:t>
            </a:r>
            <a:endParaRPr sz="1300">
              <a:latin typeface="Arial"/>
              <a:ea typeface="Arial"/>
              <a:cs typeface="Arial"/>
              <a:sym typeface="Arial"/>
            </a:endParaRPr>
          </a:p>
          <a:p>
            <a:pPr indent="0" lvl="0" marL="0" rtl="0" algn="l">
              <a:lnSpc>
                <a:spcPct val="115000"/>
              </a:lnSpc>
              <a:spcBef>
                <a:spcPts val="1200"/>
              </a:spcBef>
              <a:spcAft>
                <a:spcPts val="0"/>
              </a:spcAft>
              <a:buNone/>
            </a:pPr>
            <a:r>
              <a:rPr lang="en" sz="1300">
                <a:latin typeface="Arial"/>
                <a:ea typeface="Arial"/>
                <a:cs typeface="Arial"/>
                <a:sym typeface="Arial"/>
              </a:rPr>
              <a:t>My project represents more than just a computer vision experiment. It’s a fusion of technology and entertainment, where the real and virtual seamlessly intertwine. It challenges you to test your dexterity, sharpen your hand detection skill using packages like Mediapipe, and embark on an exciting journey into argument reality gaming.</a:t>
            </a:r>
            <a:endParaRPr sz="1300">
              <a:latin typeface="Arial"/>
              <a:ea typeface="Arial"/>
              <a:cs typeface="Arial"/>
              <a:sym typeface="Arial"/>
            </a:endParaRPr>
          </a:p>
          <a:p>
            <a:pPr indent="0" lvl="0" marL="0" rtl="0" algn="l">
              <a:lnSpc>
                <a:spcPct val="115000"/>
              </a:lnSpc>
              <a:spcBef>
                <a:spcPts val="1200"/>
              </a:spcBef>
              <a:spcAft>
                <a:spcPts val="0"/>
              </a:spcAft>
              <a:buNone/>
            </a:pPr>
            <a:r>
              <a:rPr lang="en" sz="1300">
                <a:latin typeface="Arial"/>
                <a:ea typeface="Arial"/>
                <a:cs typeface="Arial"/>
                <a:sym typeface="Arial"/>
              </a:rPr>
              <a:t>Prepare to be captivated by the world of AR gaming, where your hand gestures and quick reflexes will determine reality, and computer vision converges to redefine the gaming experience. This is more than a project; it’s an invitation to explore the future of immersive entertainment. Welcome to the world of computer vision, augmented reality, and balloon-pooping fun.</a:t>
            </a:r>
            <a:endParaRPr sz="1300">
              <a:latin typeface="Arial"/>
              <a:ea typeface="Arial"/>
              <a:cs typeface="Arial"/>
              <a:sym typeface="Arial"/>
            </a:endParaRPr>
          </a:p>
          <a:p>
            <a:pPr indent="0" lvl="0" marL="0" rtl="0" algn="l">
              <a:spcBef>
                <a:spcPts val="1200"/>
              </a:spcBef>
              <a:spcAft>
                <a:spcPts val="1600"/>
              </a:spcAft>
              <a:buNone/>
            </a:pPr>
            <a:r>
              <a:t/>
            </a:r>
            <a:endParaRPr sz="1300">
              <a:latin typeface="Arial"/>
              <a:ea typeface="Arial"/>
              <a:cs typeface="Arial"/>
              <a:sym typeface="Arial"/>
            </a:endParaRPr>
          </a:p>
        </p:txBody>
      </p:sp>
      <p:cxnSp>
        <p:nvCxnSpPr>
          <p:cNvPr id="201" name="Google Shape;201;p42"/>
          <p:cNvCxnSpPr/>
          <p:nvPr/>
        </p:nvCxnSpPr>
        <p:spPr>
          <a:xfrm>
            <a:off x="779950" y="200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hand detection </a:t>
            </a:r>
            <a:endParaRPr/>
          </a:p>
        </p:txBody>
      </p:sp>
      <p:cxnSp>
        <p:nvCxnSpPr>
          <p:cNvPr id="207" name="Google Shape;207;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8" name="Google Shape;208;p43"/>
          <p:cNvSpPr txBox="1"/>
          <p:nvPr>
            <p:ph type="title"/>
          </p:nvPr>
        </p:nvSpPr>
        <p:spPr>
          <a:xfrm>
            <a:off x="1099077" y="1724350"/>
            <a:ext cx="6829200" cy="31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209" name="Google Shape;209;p43"/>
          <p:cNvPicPr preferRelativeResize="0"/>
          <p:nvPr/>
        </p:nvPicPr>
        <p:blipFill>
          <a:blip r:embed="rId3">
            <a:alphaModFix/>
          </a:blip>
          <a:stretch>
            <a:fillRect/>
          </a:stretch>
        </p:blipFill>
        <p:spPr>
          <a:xfrm>
            <a:off x="329250" y="1417425"/>
            <a:ext cx="8368849" cy="361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44"/>
          <p:cNvSpPr txBox="1"/>
          <p:nvPr>
            <p:ph type="ctrTitle"/>
          </p:nvPr>
        </p:nvSpPr>
        <p:spPr>
          <a:xfrm>
            <a:off x="-843575" y="118650"/>
            <a:ext cx="6001200" cy="7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Objective </a:t>
            </a:r>
            <a:endParaRPr sz="3400"/>
          </a:p>
        </p:txBody>
      </p:sp>
      <p:sp>
        <p:nvSpPr>
          <p:cNvPr id="215" name="Google Shape;215;p44"/>
          <p:cNvSpPr txBox="1"/>
          <p:nvPr>
            <p:ph idx="1" type="subTitle"/>
          </p:nvPr>
        </p:nvSpPr>
        <p:spPr>
          <a:xfrm>
            <a:off x="227350" y="639375"/>
            <a:ext cx="8766600" cy="43053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sz="1700">
                <a:solidFill>
                  <a:schemeClr val="lt1"/>
                </a:solidFill>
                <a:latin typeface="Arial"/>
                <a:ea typeface="Arial"/>
                <a:cs typeface="Arial"/>
                <a:sym typeface="Arial"/>
              </a:rPr>
              <a:t>1.  Entertainment and engagement:</a:t>
            </a:r>
            <a:endParaRPr sz="17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rPr lang="en" sz="1700">
                <a:solidFill>
                  <a:schemeClr val="lt1"/>
                </a:solidFill>
                <a:latin typeface="Arial"/>
                <a:ea typeface="Arial"/>
                <a:cs typeface="Arial"/>
                <a:sym typeface="Arial"/>
              </a:rPr>
              <a:t>·</a:t>
            </a:r>
            <a:r>
              <a:rPr lang="en" sz="1700">
                <a:solidFill>
                  <a:schemeClr val="lt1"/>
                </a:solidFill>
                <a:latin typeface="Times New Roman"/>
                <a:ea typeface="Times New Roman"/>
                <a:cs typeface="Times New Roman"/>
                <a:sym typeface="Times New Roman"/>
              </a:rPr>
              <a:t>  	</a:t>
            </a:r>
            <a:r>
              <a:rPr lang="en" sz="1700">
                <a:solidFill>
                  <a:schemeClr val="lt1"/>
                </a:solidFill>
                <a:latin typeface="Arial"/>
                <a:ea typeface="Arial"/>
                <a:cs typeface="Arial"/>
                <a:sym typeface="Arial"/>
              </a:rPr>
              <a:t>Create an enjoyable and engaging game that provides entertainment and relaxation for players.</a:t>
            </a:r>
            <a:endParaRPr sz="1700">
              <a:solidFill>
                <a:schemeClr val="lt1"/>
              </a:solidFill>
              <a:latin typeface="Arial"/>
              <a:ea typeface="Arial"/>
              <a:cs typeface="Arial"/>
              <a:sym typeface="Arial"/>
            </a:endParaRPr>
          </a:p>
          <a:p>
            <a:pPr indent="-228600" lvl="0" marL="0" rtl="0" algn="l">
              <a:lnSpc>
                <a:spcPct val="115000"/>
              </a:lnSpc>
              <a:spcBef>
                <a:spcPts val="1200"/>
              </a:spcBef>
              <a:spcAft>
                <a:spcPts val="0"/>
              </a:spcAft>
              <a:buNone/>
            </a:pPr>
            <a:r>
              <a:rPr lang="en" sz="1700">
                <a:solidFill>
                  <a:schemeClr val="lt1"/>
                </a:solidFill>
                <a:latin typeface="Arial"/>
                <a:ea typeface="Arial"/>
                <a:cs typeface="Arial"/>
                <a:sym typeface="Arial"/>
              </a:rPr>
              <a:t>2.  educational value:</a:t>
            </a:r>
            <a:endParaRPr sz="17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rPr lang="en" sz="1700">
                <a:solidFill>
                  <a:schemeClr val="lt1"/>
                </a:solidFill>
                <a:latin typeface="Arial"/>
                <a:ea typeface="Arial"/>
                <a:cs typeface="Arial"/>
                <a:sym typeface="Arial"/>
              </a:rPr>
              <a:t>·</a:t>
            </a:r>
            <a:r>
              <a:rPr lang="en" sz="1700">
                <a:solidFill>
                  <a:schemeClr val="lt1"/>
                </a:solidFill>
                <a:latin typeface="Times New Roman"/>
                <a:ea typeface="Times New Roman"/>
                <a:cs typeface="Times New Roman"/>
                <a:sym typeface="Times New Roman"/>
              </a:rPr>
              <a:t>  	</a:t>
            </a:r>
            <a:r>
              <a:rPr lang="en" sz="1700">
                <a:solidFill>
                  <a:schemeClr val="lt1"/>
                </a:solidFill>
                <a:latin typeface="Arial"/>
                <a:ea typeface="Arial"/>
                <a:cs typeface="Arial"/>
                <a:sym typeface="Arial"/>
              </a:rPr>
              <a:t>Incorporate educational elements in to the game to teach players about</a:t>
            </a:r>
            <a:endParaRPr sz="1700">
              <a:solidFill>
                <a:schemeClr val="lt1"/>
              </a:solidFill>
              <a:latin typeface="Arial"/>
              <a:ea typeface="Arial"/>
              <a:cs typeface="Arial"/>
              <a:sym typeface="Arial"/>
            </a:endParaRPr>
          </a:p>
          <a:p>
            <a:pPr indent="0" lvl="0" marL="482600" rtl="0" algn="l">
              <a:lnSpc>
                <a:spcPct val="115000"/>
              </a:lnSpc>
              <a:spcBef>
                <a:spcPts val="1200"/>
              </a:spcBef>
              <a:spcAft>
                <a:spcPts val="0"/>
              </a:spcAft>
              <a:buNone/>
            </a:pPr>
            <a:r>
              <a:rPr lang="en" sz="1700">
                <a:solidFill>
                  <a:schemeClr val="lt1"/>
                </a:solidFill>
                <a:latin typeface="Arial"/>
                <a:ea typeface="Arial"/>
                <a:cs typeface="Arial"/>
                <a:sym typeface="Arial"/>
              </a:rPr>
              <a:t>Computer vision technology, hand detection, or other related concepts in a fun and interactive way.</a:t>
            </a:r>
            <a:endParaRPr sz="1700">
              <a:solidFill>
                <a:schemeClr val="lt1"/>
              </a:solidFill>
              <a:latin typeface="Arial"/>
              <a:ea typeface="Arial"/>
              <a:cs typeface="Arial"/>
              <a:sym typeface="Arial"/>
            </a:endParaRPr>
          </a:p>
          <a:p>
            <a:pPr indent="-228600" lvl="0" marL="0" rtl="0" algn="l">
              <a:lnSpc>
                <a:spcPct val="115000"/>
              </a:lnSpc>
              <a:spcBef>
                <a:spcPts val="1200"/>
              </a:spcBef>
              <a:spcAft>
                <a:spcPts val="0"/>
              </a:spcAft>
              <a:buNone/>
            </a:pPr>
            <a:r>
              <a:rPr lang="en" sz="1700">
                <a:solidFill>
                  <a:schemeClr val="lt1"/>
                </a:solidFill>
                <a:latin typeface="Arial"/>
                <a:ea typeface="Arial"/>
                <a:cs typeface="Arial"/>
                <a:sym typeface="Arial"/>
              </a:rPr>
              <a:t>3.  skill development:</a:t>
            </a:r>
            <a:endParaRPr sz="17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rPr lang="en" sz="1700">
                <a:solidFill>
                  <a:schemeClr val="lt1"/>
                </a:solidFill>
                <a:latin typeface="Arial"/>
                <a:ea typeface="Arial"/>
                <a:cs typeface="Arial"/>
                <a:sym typeface="Arial"/>
              </a:rPr>
              <a:t>·</a:t>
            </a:r>
            <a:r>
              <a:rPr lang="en" sz="1700">
                <a:solidFill>
                  <a:schemeClr val="lt1"/>
                </a:solidFill>
                <a:latin typeface="Times New Roman"/>
                <a:ea typeface="Times New Roman"/>
                <a:cs typeface="Times New Roman"/>
                <a:sym typeface="Times New Roman"/>
              </a:rPr>
              <a:t>  	</a:t>
            </a:r>
            <a:r>
              <a:rPr lang="en" sz="1700">
                <a:solidFill>
                  <a:schemeClr val="lt1"/>
                </a:solidFill>
                <a:latin typeface="Arial"/>
                <a:ea typeface="Arial"/>
                <a:cs typeface="Arial"/>
                <a:sym typeface="Arial"/>
              </a:rPr>
              <a:t>Help players improve their hand –eye coordination, reflexes, and cognitive skills through game play.</a:t>
            </a:r>
            <a:endParaRPr sz="1700">
              <a:solidFill>
                <a:schemeClr val="lt1"/>
              </a:solidFill>
              <a:latin typeface="Arial"/>
              <a:ea typeface="Arial"/>
              <a:cs typeface="Arial"/>
              <a:sym typeface="Arial"/>
            </a:endParaRPr>
          </a:p>
          <a:p>
            <a:pPr indent="-228600" lvl="0" marL="482600" rtl="0" algn="l">
              <a:lnSpc>
                <a:spcPct val="115000"/>
              </a:lnSpc>
              <a:spcBef>
                <a:spcPts val="1200"/>
              </a:spcBef>
              <a:spcAft>
                <a:spcPts val="0"/>
              </a:spcAft>
              <a:buNone/>
            </a:pPr>
            <a:r>
              <a:t/>
            </a:r>
            <a:endParaRPr sz="1700">
              <a:solidFill>
                <a:schemeClr val="lt1"/>
              </a:solidFill>
              <a:latin typeface="Arial"/>
              <a:ea typeface="Arial"/>
              <a:cs typeface="Arial"/>
              <a:sym typeface="Arial"/>
            </a:endParaRPr>
          </a:p>
          <a:p>
            <a:pPr indent="0" lvl="0" marL="0" rtl="0" algn="ctr">
              <a:spcBef>
                <a:spcPts val="1200"/>
              </a:spcBef>
              <a:spcAft>
                <a:spcPts val="0"/>
              </a:spcAft>
              <a:buNone/>
            </a:pPr>
            <a:r>
              <a:t/>
            </a:r>
            <a:endParaRPr sz="17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